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LD99f2JYuKc8FgNhEmDSga8EJ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F7202-2686-4CD3-8835-0DDF66911299}">
  <a:tblStyle styleId="{0F9F7202-2686-4CD3-8835-0DDF669112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bb67f51c5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bb67f51c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bb67f51c5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8bb67f51c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cee7c90da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5cee7c90d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bb67f51c5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8bb67f51c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cbc821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5cbc821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ccbf1f7b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ccbf1f7bf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5ccbf1f7bf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cbc8210a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cbc8210ac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5cbc8210ac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fd8e32f1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fd8e32f1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4fd8e32f1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cbc8210a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cbc8210ac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5cbc8210ac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cbf1f7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ccbf1f7b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cbf1f7b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cbc8210a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cbc8210a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5cbc8210ac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cee7c90da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5cee7c90d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fd8e32f1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fd8e32f14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4fd8e32f14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cee7c90d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cee7c90d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5cee7c90da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cee7c90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5cee7c90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fd8e32f1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fd8e32f14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4fd8e32f14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db72cba9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db72cba9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4db72cba9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ff111eba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ff111eba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4ff111eba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db72cba9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db72cba9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4db72cba9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cee7c90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cee7c90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25cee7c90d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ee7c90da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5cee7c90d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cfaaf23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cfaaf2359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5cfaaf2359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db72cba9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4db72cba9a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4db72cba9a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db72cba9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db72cba9a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4db72cba9a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5cfaaf235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5cfaaf2359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5cfaaf2359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d0ebdfd2a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d0ebdfd2a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5d0ebdfd2a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db72cba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db72cba9a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4db72cba9a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cbf1f7b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cbf1f7bf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5ccbf1f7bf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ccbf1f7b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ccbf1f7bf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5ccbf1f7bf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ccbf1f7b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ccbf1f7bf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5ccbf1f7bf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fd8e32f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fd8e32f1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d8e32f1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bb67f51c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8bb67f51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 rot="5400000">
            <a:off x="7133432" y="1956596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4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5943600"/>
            <a:ext cx="121920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b3ecse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u3vx4d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hyperlink" Target="https://tinyurl.com/3kjsmhcp" TargetMode="Externa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ezannec.github.io/Convolutional_Neural_Network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machine-learning-algorithms/what-is-padding-in-convolutional-neural-network-c120077469cc%5D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doi.org/10.1007/s10710-017-9314-z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07/s11042-019-08385-4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hbk3f5k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28wmb4ez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inyurl.com/4fcta8j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2fa5f5h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5b3ecseh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tinyurl.com/5n6umca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5n6umca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5b3ecse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5n8cdwz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3244-018-0639-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mycnn0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3w9y86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introduction-to-deep-neural-network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3w9y86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openai.com/dall-e-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inyurl.com/52fnc5eu" TargetMode="External"/><Relationship Id="rId4" Type="http://schemas.openxmlformats.org/officeDocument/2006/relationships/hyperlink" Target="https://tinyurl.com/mycnn0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710-017-9314-z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07/s13244-018-0639-9" TargetMode="External"/><Relationship Id="rId4" Type="http://schemas.openxmlformats.org/officeDocument/2006/relationships/hyperlink" Target="https://doi.org/10.1007/s11042-019-08385-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_BHmztRTpA?si=ZMw-jJv6NYZCwYcb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zfiSAzpy9NM?si=qJ6vCc9cqpiDSAw7" TargetMode="External"/><Relationship Id="rId4" Type="http://schemas.openxmlformats.org/officeDocument/2006/relationships/hyperlink" Target="https://youtu.be/Jy9-aGMB_TE?si=Ob8qf05jDnoWBd7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inyurl.com/5n6r3xee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5n6r3xe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5n6r3xe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szpwhrp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rw7zw8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7labs.com/blog/image-recognition-guide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/>
        </p:nvSpPr>
        <p:spPr>
          <a:xfrm>
            <a:off x="1131300" y="131100"/>
            <a:ext cx="9955500" cy="6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75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GENG-8900 MACHINE LEARNING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Yasser Alginahi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(CNNs)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27-Oct-2023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ldNum" idx="12"/>
          </p:nvPr>
        </p:nvSpPr>
        <p:spPr>
          <a:xfrm>
            <a:off x="8623650" y="64874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aphicFrame>
        <p:nvGraphicFramePr>
          <p:cNvPr id="89" name="Google Shape;89;p1"/>
          <p:cNvGraphicFramePr/>
          <p:nvPr/>
        </p:nvGraphicFramePr>
        <p:xfrm>
          <a:off x="3420100" y="4023225"/>
          <a:ext cx="5606400" cy="1005840"/>
        </p:xfrm>
        <a:graphic>
          <a:graphicData uri="http://schemas.openxmlformats.org/drawingml/2006/table">
            <a:tbl>
              <a:tblPr>
                <a:noFill/>
                <a:tableStyleId>{0F9F7202-2686-4CD3-8835-0DDF66911299}</a:tableStyleId>
              </a:tblPr>
              <a:tblGrid>
                <a:gridCol w="56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254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Ifrah Andleeb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00" marR="38100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75">
                <a:tc>
                  <a:txBody>
                    <a:bodyPr/>
                    <a:lstStyle/>
                    <a:p>
                      <a:pPr marL="254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Vaibhav Anilkumar Patel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00" marR="38100" marT="38100" marB="38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Google Shape;90;p1"/>
          <p:cNvSpPr txBox="1"/>
          <p:nvPr/>
        </p:nvSpPr>
        <p:spPr>
          <a:xfrm>
            <a:off x="214725" y="6186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388" y="131100"/>
            <a:ext cx="47053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8bb67f51c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125" y="347812"/>
            <a:ext cx="7491748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8bb67f51c5_0_59"/>
          <p:cNvSpPr txBox="1"/>
          <p:nvPr/>
        </p:nvSpPr>
        <p:spPr>
          <a:xfrm>
            <a:off x="346525" y="347800"/>
            <a:ext cx="957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Layers in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g28bb67f51c5_0_59"/>
          <p:cNvSpPr txBox="1"/>
          <p:nvPr/>
        </p:nvSpPr>
        <p:spPr>
          <a:xfrm>
            <a:off x="4016988" y="5470875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Layers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g28bb67f51c5_0_59"/>
          <p:cNvSpPr txBox="1"/>
          <p:nvPr/>
        </p:nvSpPr>
        <p:spPr>
          <a:xfrm>
            <a:off x="6926450" y="442500"/>
            <a:ext cx="356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input data to detect specific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28bb67f51c5_0_59"/>
          <p:cNvSpPr txBox="1"/>
          <p:nvPr/>
        </p:nvSpPr>
        <p:spPr>
          <a:xfrm>
            <a:off x="8172300" y="3169350"/>
            <a:ext cx="401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data size while preserving important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28bb67f51c5_0_59"/>
          <p:cNvSpPr txBox="1"/>
          <p:nvPr/>
        </p:nvSpPr>
        <p:spPr>
          <a:xfrm>
            <a:off x="512300" y="3580550"/>
            <a:ext cx="330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every neuron to previous layers’ outputs.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28bb67f51c5_0_5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4" name="Google Shape;194;g28bb67f51c5_0_59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bb67f51c5_0_79"/>
          <p:cNvSpPr txBox="1"/>
          <p:nvPr/>
        </p:nvSpPr>
        <p:spPr>
          <a:xfrm>
            <a:off x="343875" y="352025"/>
            <a:ext cx="1101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Workflow of CNNs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28bb67f51c5_0_79"/>
          <p:cNvSpPr txBox="1"/>
          <p:nvPr/>
        </p:nvSpPr>
        <p:spPr>
          <a:xfrm>
            <a:off x="688600" y="2762800"/>
            <a:ext cx="80616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8bb67f51c5_0_79"/>
          <p:cNvSpPr txBox="1"/>
          <p:nvPr/>
        </p:nvSpPr>
        <p:spPr>
          <a:xfrm>
            <a:off x="2132102" y="5499000"/>
            <a:ext cx="7927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CNN Architecture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https://tinyurl.com/5b3ecseh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28bb67f51c5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00" y="1672437"/>
            <a:ext cx="10332775" cy="35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8bb67f51c5_0_7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04" name="Google Shape;204;g28bb67f51c5_0_79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5cee7c90da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125" y="347812"/>
            <a:ext cx="7491748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5cee7c90da_1_19"/>
          <p:cNvSpPr txBox="1"/>
          <p:nvPr/>
        </p:nvSpPr>
        <p:spPr>
          <a:xfrm>
            <a:off x="346525" y="347800"/>
            <a:ext cx="957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Layers in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g25cee7c90da_1_19"/>
          <p:cNvSpPr txBox="1"/>
          <p:nvPr/>
        </p:nvSpPr>
        <p:spPr>
          <a:xfrm>
            <a:off x="4016988" y="5470875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Layers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25cee7c90da_1_19"/>
          <p:cNvSpPr txBox="1"/>
          <p:nvPr/>
        </p:nvSpPr>
        <p:spPr>
          <a:xfrm>
            <a:off x="6926450" y="442500"/>
            <a:ext cx="356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input data to detect specific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25cee7c90da_1_19"/>
          <p:cNvSpPr txBox="1"/>
          <p:nvPr/>
        </p:nvSpPr>
        <p:spPr>
          <a:xfrm>
            <a:off x="8354200" y="3659200"/>
            <a:ext cx="401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data size while preserving important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25cee7c90da_1_19"/>
          <p:cNvSpPr txBox="1"/>
          <p:nvPr/>
        </p:nvSpPr>
        <p:spPr>
          <a:xfrm>
            <a:off x="266875" y="3970200"/>
            <a:ext cx="330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every neuron to previous layers’ outputs.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g25cee7c90da_1_19"/>
          <p:cNvSpPr/>
          <p:nvPr/>
        </p:nvSpPr>
        <p:spPr>
          <a:xfrm>
            <a:off x="5329875" y="442500"/>
            <a:ext cx="5323800" cy="220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5cee7c90da_1_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17" name="Google Shape;217;g25cee7c90da_1_19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bb67f51c5_0_70"/>
          <p:cNvSpPr txBox="1"/>
          <p:nvPr/>
        </p:nvSpPr>
        <p:spPr>
          <a:xfrm>
            <a:off x="345875" y="36225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Layer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g28bb67f51c5_0_70"/>
          <p:cNvSpPr txBox="1"/>
          <p:nvPr/>
        </p:nvSpPr>
        <p:spPr>
          <a:xfrm>
            <a:off x="688600" y="2762800"/>
            <a:ext cx="80616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8bb67f51c5_0_70"/>
          <p:cNvSpPr txBox="1"/>
          <p:nvPr/>
        </p:nvSpPr>
        <p:spPr>
          <a:xfrm>
            <a:off x="1440750" y="5665350"/>
            <a:ext cx="8637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Convolution  Operation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https://www.analyticsvidhya.com/blog/2021/05/convolutional-neural-networks-cnn/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8bb67f51c5_0_70"/>
          <p:cNvSpPr txBox="1"/>
          <p:nvPr/>
        </p:nvSpPr>
        <p:spPr>
          <a:xfrm>
            <a:off x="688600" y="1150400"/>
            <a:ext cx="111828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convolution layer in a CNN applies a set of learnable filters (Kernel functions) to input image, detecting spatial features like edges, patterns or textures in an image.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Convolutional Layers are vital for extracting meaningful features from raw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28bb67f51c5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975" y="2876599"/>
            <a:ext cx="5785150" cy="26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8bb67f51c5_0_7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8" name="Google Shape;228;g28bb67f51c5_0_7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cbc8210ac_0_1"/>
          <p:cNvSpPr txBox="1"/>
          <p:nvPr/>
        </p:nvSpPr>
        <p:spPr>
          <a:xfrm>
            <a:off x="347450" y="360375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25cbc8210ac_0_1"/>
          <p:cNvSpPr txBox="1"/>
          <p:nvPr/>
        </p:nvSpPr>
        <p:spPr>
          <a:xfrm>
            <a:off x="1054050" y="5530725"/>
            <a:ext cx="4536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Convolution  Operation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https://tinyurl.com/5u3vx4dk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5cbc8210ac_0_1"/>
          <p:cNvSpPr txBox="1"/>
          <p:nvPr/>
        </p:nvSpPr>
        <p:spPr>
          <a:xfrm>
            <a:off x="664700" y="1132875"/>
            <a:ext cx="11353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 b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Kernel function: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 small filter that slide over an image to extract features from it.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Places a filter/kernel over an array of image pixels &amp; creates a convolved feature map.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25cbc8210a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275" y="2631998"/>
            <a:ext cx="3994699" cy="289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5cbc8210ac_0_1"/>
          <p:cNvSpPr txBox="1"/>
          <p:nvPr/>
        </p:nvSpPr>
        <p:spPr>
          <a:xfrm>
            <a:off x="6697700" y="5530725"/>
            <a:ext cx="4536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Convolution  Operation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https://tinyurl.com/3kjsmhcp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g25cbc8210ac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5650" y="2538863"/>
            <a:ext cx="3648825" cy="26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5cbc8210ac_0_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0" name="Google Shape;240;g25cbc8210ac_0_1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ccbf1f7bf_1_62"/>
          <p:cNvSpPr txBox="1">
            <a:spLocks noGrp="1"/>
          </p:cNvSpPr>
          <p:nvPr>
            <p:ph type="body" idx="1"/>
          </p:nvPr>
        </p:nvSpPr>
        <p:spPr>
          <a:xfrm>
            <a:off x="683400" y="1153275"/>
            <a:ext cx="11160000" cy="15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These weights determine what specific patterns or features the filter is looking for in the input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Weights are optimized during training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g25ccbf1f7bf_1_62"/>
          <p:cNvSpPr txBox="1"/>
          <p:nvPr/>
        </p:nvSpPr>
        <p:spPr>
          <a:xfrm>
            <a:off x="350075" y="35160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Weights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g25ccbf1f7bf_1_62"/>
          <p:cNvSpPr txBox="1"/>
          <p:nvPr/>
        </p:nvSpPr>
        <p:spPr>
          <a:xfrm>
            <a:off x="3491100" y="5688600"/>
            <a:ext cx="5544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Optimization [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https://cezannec.github.io/Convolutional_Neural_Networks/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g25ccbf1f7bf_1_62"/>
          <p:cNvPicPr preferRelativeResize="0"/>
          <p:nvPr/>
        </p:nvPicPr>
        <p:blipFill rotWithShape="1">
          <a:blip r:embed="rId4">
            <a:alphaModFix/>
          </a:blip>
          <a:srcRect b="4479"/>
          <a:stretch/>
        </p:blipFill>
        <p:spPr>
          <a:xfrm>
            <a:off x="3741850" y="2470075"/>
            <a:ext cx="4708299" cy="32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5ccbf1f7bf_1_6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1" name="Google Shape;251;g25ccbf1f7bf_1_62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5cbc8210ac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849" y="2869075"/>
            <a:ext cx="2447052" cy="27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5cbc8210ac_1_46"/>
          <p:cNvSpPr txBox="1">
            <a:spLocks noGrp="1"/>
          </p:cNvSpPr>
          <p:nvPr>
            <p:ph type="body" idx="1"/>
          </p:nvPr>
        </p:nvSpPr>
        <p:spPr>
          <a:xfrm>
            <a:off x="689500" y="1128425"/>
            <a:ext cx="11811600" cy="189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Drawback of Kernel function: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Focuses more on the center than the corners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Padding is the solution! :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Adding extra pixels on the borders.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Zero padding 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column and row of zeros are added on each side of the input image.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25cbc8210ac_1_46"/>
          <p:cNvSpPr txBox="1"/>
          <p:nvPr/>
        </p:nvSpPr>
        <p:spPr>
          <a:xfrm>
            <a:off x="348600" y="338275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25cbc8210ac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476" y="3256651"/>
            <a:ext cx="1963109" cy="21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5cbc8210ac_1_46"/>
          <p:cNvSpPr txBox="1"/>
          <p:nvPr/>
        </p:nvSpPr>
        <p:spPr>
          <a:xfrm>
            <a:off x="2190596" y="5570375"/>
            <a:ext cx="7669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 Operation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https://medium.com/machine-learning-algorithms/what-is-padding-in-convolutional-neural-network-c120077469cc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]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5cbc8210ac_1_4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3" name="Google Shape;263;g25cbc8210ac_1_46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fd8e32f14_1_7"/>
          <p:cNvSpPr txBox="1"/>
          <p:nvPr/>
        </p:nvSpPr>
        <p:spPr>
          <a:xfrm>
            <a:off x="348600" y="351475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Layer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g24fd8e32f14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800" y="2175338"/>
            <a:ext cx="3501146" cy="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4fd8e32f14_1_7"/>
          <p:cNvSpPr txBox="1"/>
          <p:nvPr/>
        </p:nvSpPr>
        <p:spPr>
          <a:xfrm>
            <a:off x="690275" y="1140263"/>
            <a:ext cx="679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Size of output volume can be determined by the following formula: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g24fd8e32f14_1_7"/>
          <p:cNvSpPr txBox="1"/>
          <p:nvPr/>
        </p:nvSpPr>
        <p:spPr>
          <a:xfrm>
            <a:off x="7720050" y="5041050"/>
            <a:ext cx="452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Convolution Operation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https://doi.org/10.1007/s10710-017-9314-z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g24fd8e32f14_1_7"/>
          <p:cNvSpPr txBox="1"/>
          <p:nvPr/>
        </p:nvSpPr>
        <p:spPr>
          <a:xfrm>
            <a:off x="690275" y="3017400"/>
            <a:ext cx="6790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lang="en-US" sz="17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height/width of the image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number of channels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Spatial size (F)</a:t>
            </a: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Kernel dimensions (width x height)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Stride (S)</a:t>
            </a: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number of pixels by which a kernel or filter is moved across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Padding (P) </a:t>
            </a:r>
            <a:r>
              <a:rPr lang="en-US" sz="17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 Any extra padded borders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will yield an output volume of size </a:t>
            </a:r>
            <a:r>
              <a:rPr lang="en-US" sz="2400" b="1" i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Wout </a:t>
            </a:r>
            <a:r>
              <a:rPr lang="en-US" sz="2400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Wou</a:t>
            </a:r>
            <a:r>
              <a:rPr lang="en-US" sz="2400" b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400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Dout</a:t>
            </a:r>
            <a:r>
              <a:rPr lang="en-US" sz="2400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g24fd8e32f14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1888" y="944376"/>
            <a:ext cx="4040624" cy="37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fd8e32f14_1_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6" name="Google Shape;276;g24fd8e32f14_1_7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cbc8210ac_1_28"/>
          <p:cNvSpPr txBox="1">
            <a:spLocks noGrp="1"/>
          </p:cNvSpPr>
          <p:nvPr>
            <p:ph type="body" idx="1"/>
          </p:nvPr>
        </p:nvSpPr>
        <p:spPr>
          <a:xfrm>
            <a:off x="690275" y="1139550"/>
            <a:ext cx="10515600" cy="457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Dimension of the image (I) 	= W1 x W2 x Wc (height x width x channels)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Dimension of the filter (K)	= n1 x n2 x nc (height x width x channels)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(Where nc = Wc)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Feature Map F</a:t>
            </a:r>
            <a:r>
              <a:rPr lang="en-US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[i,j]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= (I * K)</a:t>
            </a:r>
            <a:r>
              <a:rPr lang="en-US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[i,j]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=&gt;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g25cbc8210ac_1_28"/>
          <p:cNvPicPr preferRelativeResize="0"/>
          <p:nvPr/>
        </p:nvPicPr>
        <p:blipFill rotWithShape="1">
          <a:blip r:embed="rId3">
            <a:alphaModFix/>
          </a:blip>
          <a:srcRect b="6924"/>
          <a:stretch/>
        </p:blipFill>
        <p:spPr>
          <a:xfrm>
            <a:off x="2557450" y="3300250"/>
            <a:ext cx="7077075" cy="23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5cbc8210ac_1_28"/>
          <p:cNvSpPr txBox="1"/>
          <p:nvPr/>
        </p:nvSpPr>
        <p:spPr>
          <a:xfrm>
            <a:off x="348600" y="35045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Layer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g25cbc8210ac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900" y="2375275"/>
            <a:ext cx="4946450" cy="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5cbc8210ac_1_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7" name="Google Shape;287;g25cbc8210ac_1_28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5cbc8210ac_1_28"/>
          <p:cNvSpPr txBox="1"/>
          <p:nvPr/>
        </p:nvSpPr>
        <p:spPr>
          <a:xfrm>
            <a:off x="4255550" y="5421907"/>
            <a:ext cx="45243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Calculation of values of the Feature Map 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-US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https://doi.org/10.1007/s11042-019-08385-4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ccbf1f7bf_1_0"/>
          <p:cNvSpPr txBox="1">
            <a:spLocks noGrp="1"/>
          </p:cNvSpPr>
          <p:nvPr>
            <p:ph type="body" idx="1"/>
          </p:nvPr>
        </p:nvSpPr>
        <p:spPr>
          <a:xfrm>
            <a:off x="676275" y="1125025"/>
            <a:ext cx="6294900" cy="415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Activation functions are used to learn complex patterns in data.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Transform the weighted sum of inputs to determine the neuron's output or "activation."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Activation Functions can be basically divided into 2 types-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Linear Activation Function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Non-linear Activation Functions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g25ccbf1f7bf_1_0"/>
          <p:cNvSpPr txBox="1"/>
          <p:nvPr/>
        </p:nvSpPr>
        <p:spPr>
          <a:xfrm>
            <a:off x="348600" y="36940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Activation Functions in Convolution Layer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g25ccbf1f7bf_1_0"/>
          <p:cNvPicPr preferRelativeResize="0"/>
          <p:nvPr/>
        </p:nvPicPr>
        <p:blipFill rotWithShape="1">
          <a:blip r:embed="rId3">
            <a:alphaModFix/>
          </a:blip>
          <a:srcRect b="11032"/>
          <a:stretch/>
        </p:blipFill>
        <p:spPr>
          <a:xfrm>
            <a:off x="7060950" y="1412700"/>
            <a:ext cx="5131050" cy="34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5ccbf1f7bf_1_0"/>
          <p:cNvSpPr txBox="1"/>
          <p:nvPr/>
        </p:nvSpPr>
        <p:spPr>
          <a:xfrm>
            <a:off x="7593679" y="5202700"/>
            <a:ext cx="4065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Activation Functions in CNNs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https://tinyurl.com/hbk3f5k9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5ccbf1f7bf_1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9" name="Google Shape;299;g25ccbf1f7bf_1_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419100" y="26685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Neural Networks ?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826" y="3141925"/>
            <a:ext cx="4770751" cy="23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7718452" y="5610375"/>
            <a:ext cx="43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 Network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https://tinyurl.com/4fcta8j7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699950" y="1363200"/>
            <a:ext cx="11353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neural network is like a computer program inspired by the human brain.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So, in a neural network, neurons receive, think about, and then share information, and by doing this collectively, they can solve all sorts of problems.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450" y="2781775"/>
            <a:ext cx="6625101" cy="28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1006200" y="5679525"/>
            <a:ext cx="633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Animated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https://tinyurl.com/28wmb4ez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cbc8210ac_0_20"/>
          <p:cNvSpPr txBox="1">
            <a:spLocks noGrp="1"/>
          </p:cNvSpPr>
          <p:nvPr>
            <p:ph type="body" idx="1"/>
          </p:nvPr>
        </p:nvSpPr>
        <p:spPr>
          <a:xfrm>
            <a:off x="676925" y="1141250"/>
            <a:ext cx="5876700" cy="4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computes the function f(x)=max(0,x). In other words, the activation is simply thresholded at zero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function returns 0 if it receives any negative input, but for any positive value x, it returns that value back.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g25cbc8210ac_0_20"/>
          <p:cNvSpPr txBox="1"/>
          <p:nvPr/>
        </p:nvSpPr>
        <p:spPr>
          <a:xfrm>
            <a:off x="348600" y="351575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Rectified Linear Unit (Relu)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g25cbc8210ac_0_20"/>
          <p:cNvSpPr txBox="1"/>
          <p:nvPr/>
        </p:nvSpPr>
        <p:spPr>
          <a:xfrm>
            <a:off x="7885375" y="4919425"/>
            <a:ext cx="3345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 Operation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https://tinyurl.com/32fa5f5h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g25cbc8210a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300" y="1141253"/>
            <a:ext cx="4339950" cy="368404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5cbc8210ac_0_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0" name="Google Shape;310;g25cbc8210ac_0_2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cee7c90da_1_30"/>
          <p:cNvSpPr/>
          <p:nvPr/>
        </p:nvSpPr>
        <p:spPr>
          <a:xfrm>
            <a:off x="7028750" y="3797725"/>
            <a:ext cx="4982400" cy="19461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5cee7c90da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125" y="347812"/>
            <a:ext cx="7491748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5cee7c90da_1_30"/>
          <p:cNvSpPr txBox="1"/>
          <p:nvPr/>
        </p:nvSpPr>
        <p:spPr>
          <a:xfrm>
            <a:off x="346525" y="347800"/>
            <a:ext cx="957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Layers in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g25cee7c90da_1_30"/>
          <p:cNvSpPr txBox="1"/>
          <p:nvPr/>
        </p:nvSpPr>
        <p:spPr>
          <a:xfrm>
            <a:off x="4016988" y="5470875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Layers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25cee7c90da_1_30"/>
          <p:cNvSpPr txBox="1"/>
          <p:nvPr/>
        </p:nvSpPr>
        <p:spPr>
          <a:xfrm>
            <a:off x="6926450" y="442500"/>
            <a:ext cx="356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input data to detect specific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25cee7c90da_1_30"/>
          <p:cNvSpPr txBox="1"/>
          <p:nvPr/>
        </p:nvSpPr>
        <p:spPr>
          <a:xfrm>
            <a:off x="7843675" y="4641025"/>
            <a:ext cx="401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data size while preserving important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g25cee7c90da_1_30"/>
          <p:cNvSpPr txBox="1"/>
          <p:nvPr/>
        </p:nvSpPr>
        <p:spPr>
          <a:xfrm>
            <a:off x="266875" y="3429000"/>
            <a:ext cx="330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every neuron to previous layers’ outputs.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g25cee7c90da_1_30"/>
          <p:cNvSpPr/>
          <p:nvPr/>
        </p:nvSpPr>
        <p:spPr>
          <a:xfrm>
            <a:off x="5357900" y="442500"/>
            <a:ext cx="5393700" cy="2180400"/>
          </a:xfrm>
          <a:prstGeom prst="rect">
            <a:avLst/>
          </a:prstGeom>
          <a:solidFill>
            <a:srgbClr val="71AD47">
              <a:alpha val="18990"/>
            </a:srgbClr>
          </a:solidFill>
          <a:ln w="28575" cap="flat" cmpd="sng">
            <a:solidFill>
              <a:srgbClr val="71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5cee7c90da_1_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g25cee7c90da_1_3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fd8e32f14_1_30"/>
          <p:cNvSpPr txBox="1"/>
          <p:nvPr/>
        </p:nvSpPr>
        <p:spPr>
          <a:xfrm>
            <a:off x="348600" y="352925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Layer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g24fd8e32f14_1_30"/>
          <p:cNvSpPr txBox="1"/>
          <p:nvPr/>
        </p:nvSpPr>
        <p:spPr>
          <a:xfrm>
            <a:off x="690275" y="1138225"/>
            <a:ext cx="6782700" cy="4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Responsible for reducing the spatial size of the Convolved Feature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Aim is to decrease computational power required to process the data by reducing the dimensions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There are two types of pooling.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Average Pooling</a:t>
            </a:r>
            <a:endParaRPr sz="2400" b="1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Returns the average of all the values from the portion of the image covered by the Kernel. 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Simply performs dimensionality reduction as a noise suppressing mechanism. 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g24fd8e32f14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475" y="2538424"/>
            <a:ext cx="4019699" cy="29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4fd8e32f14_1_30"/>
          <p:cNvSpPr txBox="1"/>
          <p:nvPr/>
        </p:nvSpPr>
        <p:spPr>
          <a:xfrm>
            <a:off x="6420075" y="5559025"/>
            <a:ext cx="60513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Max Pooling and Average Pooling layers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https://tinyurl.com/5n6umca5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g24fd8e32f14_1_30"/>
          <p:cNvPicPr preferRelativeResize="0"/>
          <p:nvPr/>
        </p:nvPicPr>
        <p:blipFill rotWithShape="1">
          <a:blip r:embed="rId5">
            <a:alphaModFix/>
          </a:blip>
          <a:srcRect l="39304" t="23724" r="35659" b="16949"/>
          <a:stretch/>
        </p:blipFill>
        <p:spPr>
          <a:xfrm>
            <a:off x="8334825" y="0"/>
            <a:ext cx="2587000" cy="20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4fd8e32f14_1_30"/>
          <p:cNvSpPr txBox="1"/>
          <p:nvPr/>
        </p:nvSpPr>
        <p:spPr>
          <a:xfrm>
            <a:off x="7618463" y="2149000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CNN Architecture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https://tinyurl.com/5b3ecseh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g24fd8e32f14_1_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7" name="Google Shape;337;g24fd8e32f14_1_3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cee7c90da_0_47"/>
          <p:cNvSpPr txBox="1"/>
          <p:nvPr/>
        </p:nvSpPr>
        <p:spPr>
          <a:xfrm>
            <a:off x="348600" y="35290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Layer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g25cee7c90da_0_47"/>
          <p:cNvSpPr txBox="1"/>
          <p:nvPr/>
        </p:nvSpPr>
        <p:spPr>
          <a:xfrm>
            <a:off x="703625" y="1146100"/>
            <a:ext cx="5611800" cy="4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 Pooling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Find the maximum value from a portion of the image covered by the kernel. 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Discards the noisy activations altogether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Performs de-noising along with dimensionality reduction.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g25cee7c90da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275" y="793175"/>
            <a:ext cx="4858125" cy="36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5cee7c90da_0_47"/>
          <p:cNvSpPr txBox="1"/>
          <p:nvPr/>
        </p:nvSpPr>
        <p:spPr>
          <a:xfrm>
            <a:off x="6579975" y="4604825"/>
            <a:ext cx="561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Max Pooling and Average Pooling layers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https://tinyurl.com/5n6umca5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25cee7c90da_0_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8" name="Google Shape;348;g25cee7c90da_0_47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cee7c90da_1_42"/>
          <p:cNvSpPr/>
          <p:nvPr/>
        </p:nvSpPr>
        <p:spPr>
          <a:xfrm>
            <a:off x="322125" y="2977500"/>
            <a:ext cx="4982400" cy="2493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5cee7c90da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125" y="347812"/>
            <a:ext cx="7491748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5cee7c90da_1_42"/>
          <p:cNvSpPr txBox="1"/>
          <p:nvPr/>
        </p:nvSpPr>
        <p:spPr>
          <a:xfrm>
            <a:off x="322125" y="347800"/>
            <a:ext cx="957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Layers in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g25cee7c90da_1_42"/>
          <p:cNvSpPr txBox="1"/>
          <p:nvPr/>
        </p:nvSpPr>
        <p:spPr>
          <a:xfrm>
            <a:off x="4016988" y="5470875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Layers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g25cee7c90da_1_42"/>
          <p:cNvSpPr txBox="1"/>
          <p:nvPr/>
        </p:nvSpPr>
        <p:spPr>
          <a:xfrm>
            <a:off x="6926450" y="442500"/>
            <a:ext cx="356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input data to detect specific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25cee7c90da_1_42"/>
          <p:cNvSpPr txBox="1"/>
          <p:nvPr/>
        </p:nvSpPr>
        <p:spPr>
          <a:xfrm>
            <a:off x="7728900" y="4660400"/>
            <a:ext cx="446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data size while preserving important features.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25cee7c90da_1_42"/>
          <p:cNvSpPr txBox="1"/>
          <p:nvPr/>
        </p:nvSpPr>
        <p:spPr>
          <a:xfrm>
            <a:off x="389200" y="3623850"/>
            <a:ext cx="330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every neuron to previous layers’ outputs.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25cee7c90da_1_42"/>
          <p:cNvSpPr/>
          <p:nvPr/>
        </p:nvSpPr>
        <p:spPr>
          <a:xfrm>
            <a:off x="5357900" y="442500"/>
            <a:ext cx="5393700" cy="2180400"/>
          </a:xfrm>
          <a:prstGeom prst="rect">
            <a:avLst/>
          </a:prstGeom>
          <a:solidFill>
            <a:srgbClr val="71AD47">
              <a:alpha val="18990"/>
            </a:srgbClr>
          </a:solidFill>
          <a:ln w="28575" cap="flat" cmpd="sng">
            <a:solidFill>
              <a:srgbClr val="71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5cee7c90da_1_42"/>
          <p:cNvSpPr/>
          <p:nvPr/>
        </p:nvSpPr>
        <p:spPr>
          <a:xfrm>
            <a:off x="7056600" y="3867325"/>
            <a:ext cx="5135400" cy="2029500"/>
          </a:xfrm>
          <a:prstGeom prst="rect">
            <a:avLst/>
          </a:prstGeom>
          <a:solidFill>
            <a:srgbClr val="71AD47">
              <a:alpha val="18990"/>
            </a:srgbClr>
          </a:solidFill>
          <a:ln w="28575" cap="flat" cmpd="sng">
            <a:solidFill>
              <a:srgbClr val="71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5cee7c90da_1_4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63" name="Google Shape;363;g25cee7c90da_1_42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fd8e32f14_1_17"/>
          <p:cNvSpPr txBox="1"/>
          <p:nvPr/>
        </p:nvSpPr>
        <p:spPr>
          <a:xfrm>
            <a:off x="348600" y="35045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g24fd8e32f14_1_17"/>
          <p:cNvSpPr txBox="1"/>
          <p:nvPr/>
        </p:nvSpPr>
        <p:spPr>
          <a:xfrm>
            <a:off x="694525" y="1149375"/>
            <a:ext cx="75342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33333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Once the features extracted by the convolution layers and downsampled by the pooling layers are created, they are mapped by a subset of fully connected layers to the final outputs of the network, such as the probabilities for each class in classification tasks. </a:t>
            </a:r>
            <a:endParaRPr sz="2400">
              <a:solidFill>
                <a:srgbClr val="333333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33333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final fully connected layer typically has the same number of output nodes as the number of classes. Each fully connected layer is followed by a nonlinear function, such as ReLU</a:t>
            </a:r>
            <a:endParaRPr sz="2400">
              <a:solidFill>
                <a:srgbClr val="333333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" name="Google Shape;371;g24fd8e32f14_1_17"/>
          <p:cNvPicPr preferRelativeResize="0"/>
          <p:nvPr/>
        </p:nvPicPr>
        <p:blipFill rotWithShape="1">
          <a:blip r:embed="rId3">
            <a:alphaModFix/>
          </a:blip>
          <a:srcRect l="71289"/>
          <a:stretch/>
        </p:blipFill>
        <p:spPr>
          <a:xfrm>
            <a:off x="8698825" y="766600"/>
            <a:ext cx="2966650" cy="3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4fd8e32f14_1_17"/>
          <p:cNvSpPr txBox="1"/>
          <p:nvPr/>
        </p:nvSpPr>
        <p:spPr>
          <a:xfrm>
            <a:off x="8172288" y="4513500"/>
            <a:ext cx="401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CNN Architecture 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https://tinyurl.com/5b3ecseh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g24fd8e32f14_1_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74" name="Google Shape;374;g24fd8e32f14_1_17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db72cba9a_0_66"/>
          <p:cNvSpPr txBox="1">
            <a:spLocks noGrp="1"/>
          </p:cNvSpPr>
          <p:nvPr>
            <p:ph type="title"/>
          </p:nvPr>
        </p:nvSpPr>
        <p:spPr>
          <a:xfrm>
            <a:off x="3438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Activation Functions used in Fully Connected Layer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g24db72cba9a_0_6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82" name="Google Shape;382;g24db72cba9a_0_66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4db72cba9a_0_66"/>
          <p:cNvPicPr preferRelativeResize="0"/>
          <p:nvPr/>
        </p:nvPicPr>
        <p:blipFill rotWithShape="1">
          <a:blip r:embed="rId3">
            <a:alphaModFix/>
          </a:blip>
          <a:srcRect r="27979" b="17769"/>
          <a:stretch/>
        </p:blipFill>
        <p:spPr>
          <a:xfrm>
            <a:off x="3076875" y="2065375"/>
            <a:ext cx="6763300" cy="32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4db72cba9a_0_66"/>
          <p:cNvSpPr txBox="1"/>
          <p:nvPr/>
        </p:nvSpPr>
        <p:spPr>
          <a:xfrm>
            <a:off x="3743675" y="5600825"/>
            <a:ext cx="542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Different Activation functions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https://tinyurl.com/5n8cdwze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g24db72cba9a_0_66"/>
          <p:cNvSpPr txBox="1"/>
          <p:nvPr/>
        </p:nvSpPr>
        <p:spPr>
          <a:xfrm>
            <a:off x="1295525" y="1325700"/>
            <a:ext cx="105156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- Different Activation Functions used in Hidden and Output Layer</a:t>
            </a:r>
            <a:endParaRPr sz="25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ff111eba7_0_23"/>
          <p:cNvSpPr txBox="1"/>
          <p:nvPr/>
        </p:nvSpPr>
        <p:spPr>
          <a:xfrm>
            <a:off x="345875" y="347800"/>
            <a:ext cx="11353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333333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list of parameters and hyperparameters in a convolutional neural network (CNN)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Google Shape;392;g24ff111eba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6175"/>
            <a:ext cx="12191999" cy="1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4ff111eba7_0_23"/>
          <p:cNvSpPr txBox="1"/>
          <p:nvPr/>
        </p:nvSpPr>
        <p:spPr>
          <a:xfrm>
            <a:off x="4285799" y="4691528"/>
            <a:ext cx="3620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https://doi.org/10.1007/s13244-018-0639-9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g24ff111eba7_0_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95" name="Google Shape;395;g24ff111eba7_0_23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4ff111eba7_0_23"/>
          <p:cNvSpPr txBox="1"/>
          <p:nvPr/>
        </p:nvSpPr>
        <p:spPr>
          <a:xfrm>
            <a:off x="1756600" y="2383025"/>
            <a:ext cx="901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>
                <a:solidFill>
                  <a:srgbClr val="333333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Table - Summary for CNN Layers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db72cba9a_0_24"/>
          <p:cNvSpPr txBox="1">
            <a:spLocks noGrp="1"/>
          </p:cNvSpPr>
          <p:nvPr>
            <p:ph type="body" idx="1"/>
          </p:nvPr>
        </p:nvSpPr>
        <p:spPr>
          <a:xfrm>
            <a:off x="718925" y="1138225"/>
            <a:ext cx="6688200" cy="497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latin typeface="Times New Roman"/>
                <a:ea typeface="Times New Roman"/>
                <a:cs typeface="Times New Roman"/>
                <a:sym typeface="Times New Roman"/>
              </a:rPr>
              <a:t>Accuracy (Correct/Total Predictions)</a:t>
            </a:r>
            <a:endParaRPr sz="2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Train Accuracy 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High training accuracy doesn't guarantee good performance on unseen data.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Test Accuracy (on unseen data):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High test accuracy == Model generalizes well to new data.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Validation Accuracy 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tune hyperparameters and prevent overfitting during training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provides an interim check on the model's performance.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g24db72cba9a_0_24"/>
          <p:cNvSpPr txBox="1"/>
          <p:nvPr/>
        </p:nvSpPr>
        <p:spPr>
          <a:xfrm>
            <a:off x="352025" y="350450"/>
            <a:ext cx="537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4" name="Google Shape;404;g24db72cba9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125" y="1199225"/>
            <a:ext cx="4784800" cy="36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4db72cba9a_0_24"/>
          <p:cNvSpPr txBox="1"/>
          <p:nvPr/>
        </p:nvSpPr>
        <p:spPr>
          <a:xfrm>
            <a:off x="7751950" y="4986325"/>
            <a:ext cx="4440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Model’s Train Vs. Val Accuracy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https://tinyurl.com/mycnn01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g24db72cba9a_0_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07" name="Google Shape;407;g24db72cba9a_0_24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cee7c90da_0_8"/>
          <p:cNvSpPr txBox="1">
            <a:spLocks noGrp="1"/>
          </p:cNvSpPr>
          <p:nvPr>
            <p:ph type="body" idx="1"/>
          </p:nvPr>
        </p:nvSpPr>
        <p:spPr>
          <a:xfrm>
            <a:off x="691775" y="1146775"/>
            <a:ext cx="10583700" cy="484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latin typeface="Times New Roman"/>
                <a:ea typeface="Times New Roman"/>
                <a:cs typeface="Times New Roman"/>
                <a:sym typeface="Times New Roman"/>
              </a:rPr>
              <a:t>Classification Loss functions</a:t>
            </a:r>
            <a:endParaRPr sz="2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Binary Cross Entropy Loss/Negative Log Likelihood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 the predicted probability diverges from the actual label, cross-entropy loss increases.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Here,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yi = Value of the Actual Label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ŷi = Value of  the Predicted Label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g25cee7c90da_0_8"/>
          <p:cNvSpPr txBox="1"/>
          <p:nvPr/>
        </p:nvSpPr>
        <p:spPr>
          <a:xfrm>
            <a:off x="348600" y="352250"/>
            <a:ext cx="567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g25cee7c90d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00" y="3517750"/>
            <a:ext cx="8513401" cy="4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5cee7c90da_0_8"/>
          <p:cNvSpPr txBox="1"/>
          <p:nvPr/>
        </p:nvSpPr>
        <p:spPr>
          <a:xfrm>
            <a:off x="3094175" y="4147600"/>
            <a:ext cx="57789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Cross Entropy Loss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https://tinyurl.com/3w9y86ed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g25cee7c90da_0_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18" name="Google Shape;418;g25cee7c90da_0_8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cee7c90da_1_2"/>
          <p:cNvSpPr txBox="1"/>
          <p:nvPr/>
        </p:nvSpPr>
        <p:spPr>
          <a:xfrm>
            <a:off x="419100" y="266850"/>
            <a:ext cx="1135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Neural Networks vs Deep Neural Networks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25cee7c90da_1_2"/>
          <p:cNvSpPr txBox="1"/>
          <p:nvPr/>
        </p:nvSpPr>
        <p:spPr>
          <a:xfrm>
            <a:off x="627375" y="5719650"/>
            <a:ext cx="1135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vs DNN Architecture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https://www.datacamp.com/tutorial/introduction-to-deep-neural-networks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g25cee7c90da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075" y="1942250"/>
            <a:ext cx="10400804" cy="33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5cee7c90da_1_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2" name="Google Shape;112;g25cee7c90da_1_2"/>
          <p:cNvSpPr txBox="1"/>
          <p:nvPr/>
        </p:nvSpPr>
        <p:spPr>
          <a:xfrm>
            <a:off x="249650" y="6167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5cee7c90da_1_2"/>
          <p:cNvSpPr txBox="1"/>
          <p:nvPr/>
        </p:nvSpPr>
        <p:spPr>
          <a:xfrm>
            <a:off x="1102750" y="4896650"/>
            <a:ext cx="10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Layer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5cee7c90da_1_2"/>
          <p:cNvSpPr txBox="1"/>
          <p:nvPr/>
        </p:nvSpPr>
        <p:spPr>
          <a:xfrm>
            <a:off x="5022225" y="497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/>
          </a:p>
        </p:txBody>
      </p:sp>
      <p:sp>
        <p:nvSpPr>
          <p:cNvPr id="115" name="Google Shape;115;g25cee7c90da_1_2"/>
          <p:cNvSpPr txBox="1"/>
          <p:nvPr/>
        </p:nvSpPr>
        <p:spPr>
          <a:xfrm>
            <a:off x="2236650" y="531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116" name="Google Shape;116;g25cee7c90da_1_2"/>
          <p:cNvSpPr txBox="1"/>
          <p:nvPr/>
        </p:nvSpPr>
        <p:spPr>
          <a:xfrm>
            <a:off x="7369925" y="531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endParaRPr/>
          </a:p>
        </p:txBody>
      </p:sp>
      <p:sp>
        <p:nvSpPr>
          <p:cNvPr id="117" name="Google Shape;117;g25cee7c90da_1_2"/>
          <p:cNvSpPr txBox="1"/>
          <p:nvPr/>
        </p:nvSpPr>
        <p:spPr>
          <a:xfrm>
            <a:off x="3511100" y="489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/>
          </a:p>
        </p:txBody>
      </p:sp>
      <p:sp>
        <p:nvSpPr>
          <p:cNvPr id="118" name="Google Shape;118;g25cee7c90da_1_2"/>
          <p:cNvSpPr txBox="1"/>
          <p:nvPr/>
        </p:nvSpPr>
        <p:spPr>
          <a:xfrm>
            <a:off x="10196825" y="497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25cfaaf235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00" y="2509346"/>
            <a:ext cx="7031500" cy="18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5cfaaf2359_0_26"/>
          <p:cNvSpPr txBox="1">
            <a:spLocks noGrp="1"/>
          </p:cNvSpPr>
          <p:nvPr>
            <p:ph type="body" idx="1"/>
          </p:nvPr>
        </p:nvSpPr>
        <p:spPr>
          <a:xfrm>
            <a:off x="691775" y="1146775"/>
            <a:ext cx="10583700" cy="484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latin typeface="Times New Roman"/>
                <a:ea typeface="Times New Roman"/>
                <a:cs typeface="Times New Roman"/>
                <a:sym typeface="Times New Roman"/>
              </a:rPr>
              <a:t>Classification Loss functions</a:t>
            </a:r>
            <a:endParaRPr sz="2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Categorical Cross Entropy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Same as binary, but for multiclass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Here,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yj = Value of the Actual Label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ŷj = Value of  the Predicted Label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g25cfaaf2359_0_26"/>
          <p:cNvSpPr txBox="1"/>
          <p:nvPr/>
        </p:nvSpPr>
        <p:spPr>
          <a:xfrm>
            <a:off x="348600" y="352250"/>
            <a:ext cx="567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g25cfaaf2359_0_26"/>
          <p:cNvSpPr txBox="1"/>
          <p:nvPr/>
        </p:nvSpPr>
        <p:spPr>
          <a:xfrm>
            <a:off x="2568275" y="4138900"/>
            <a:ext cx="6830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Cross Entropy Loss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https://tinyurl.com/3w9y86ed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25cfaaf2359_0_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29" name="Google Shape;429;g25cfaaf2359_0_26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db72cba9a_0_38"/>
          <p:cNvSpPr txBox="1">
            <a:spLocks noGrp="1"/>
          </p:cNvSpPr>
          <p:nvPr>
            <p:ph type="title"/>
          </p:nvPr>
        </p:nvSpPr>
        <p:spPr>
          <a:xfrm>
            <a:off x="350075" y="0"/>
            <a:ext cx="4140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Applications of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g24db72cba9a_0_38"/>
          <p:cNvSpPr txBox="1">
            <a:spLocks noGrp="1"/>
          </p:cNvSpPr>
          <p:nvPr>
            <p:ph type="body" idx="1"/>
          </p:nvPr>
        </p:nvSpPr>
        <p:spPr>
          <a:xfrm>
            <a:off x="691775" y="1142275"/>
            <a:ext cx="6105300" cy="486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Decoding Facial Recognition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Identifying every face and unique features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Analyzing Documents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Optical Character Recognition (OCR), Signature Verification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Understanding Climate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Cloud Detection &amp; Classification, Extreme Weather Event Prediction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Advertising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Understanding buying patterns and data-driven personalized advertising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Collecting Historic and Environmental Elements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Identification of Historic Artifact and various species in the environment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g24db72cba9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350" y="463700"/>
            <a:ext cx="2635825" cy="26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4db72cba9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6175" y="463700"/>
            <a:ext cx="2635825" cy="26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4db72cba9a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350" y="3099525"/>
            <a:ext cx="2635825" cy="26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4db72cba9a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6175" y="3099525"/>
            <a:ext cx="2635825" cy="26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4db72cba9a_0_38"/>
          <p:cNvSpPr txBox="1"/>
          <p:nvPr/>
        </p:nvSpPr>
        <p:spPr>
          <a:xfrm>
            <a:off x="7702828" y="5735350"/>
            <a:ext cx="371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CNN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https://openai.com/dall-e-3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g24db72cba9a_0_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43" name="Google Shape;443;g24db72cba9a_0_38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db72cba9a_0_80"/>
          <p:cNvSpPr txBox="1">
            <a:spLocks noGrp="1"/>
          </p:cNvSpPr>
          <p:nvPr>
            <p:ph type="title"/>
          </p:nvPr>
        </p:nvSpPr>
        <p:spPr>
          <a:xfrm>
            <a:off x="35007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Implementation of CNN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g24db72cba9a_0_80"/>
          <p:cNvSpPr txBox="1">
            <a:spLocks noGrp="1"/>
          </p:cNvSpPr>
          <p:nvPr>
            <p:ph type="body" idx="1"/>
          </p:nvPr>
        </p:nvSpPr>
        <p:spPr>
          <a:xfrm>
            <a:off x="691775" y="1142250"/>
            <a:ext cx="10515600" cy="7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Libraries for NN: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g24db72cba9a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325" y="1645163"/>
            <a:ext cx="5576976" cy="25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4db72cba9a_0_80"/>
          <p:cNvSpPr txBox="1">
            <a:spLocks noGrp="1"/>
          </p:cNvSpPr>
          <p:nvPr>
            <p:ph type="body" idx="1"/>
          </p:nvPr>
        </p:nvSpPr>
        <p:spPr>
          <a:xfrm>
            <a:off x="691775" y="5051025"/>
            <a:ext cx="7276800" cy="7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Demo Implementation :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https://tinyurl.com/mycnn01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g24db72cba9a_0_80"/>
          <p:cNvSpPr txBox="1"/>
          <p:nvPr/>
        </p:nvSpPr>
        <p:spPr>
          <a:xfrm>
            <a:off x="4505653" y="4192663"/>
            <a:ext cx="371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Libraries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https://tinyurl.com/52fnc5eu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g24db72cba9a_0_8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55" name="Google Shape;455;g24db72cba9a_0_8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cfaaf2359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Paper 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g25cfaaf2359_2_0"/>
          <p:cNvSpPr txBox="1">
            <a:spLocks noGrp="1"/>
          </p:cNvSpPr>
          <p:nvPr>
            <p:ph type="body" idx="1"/>
          </p:nvPr>
        </p:nvSpPr>
        <p:spPr>
          <a:xfrm>
            <a:off x="422325" y="1900800"/>
            <a:ext cx="11056500" cy="152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[1] Heaton, J. Ian Goodfellow, Yoshua Bengio, and Aaron Courville: Deep learning. Genet Program Evolvable Mach 19, 305–307 (2018).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https://doi.org/10.1007/s10710-017-9314-z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[2] Zaniolo, L., Marques, O. On the use of variable stride in convolutional neural networks. Multimed Tools Appl 79, 13581–13598 (2020).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https://doi.org/10.1007/s11042-019-08385-4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[3] Yamashita, R., Nishio, M., Do, R.K.G. et al. Convolutional neural networks: an overview and application in radiology. Insights Imaging 9, 611–629 (2018).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https://doi.org/10.1007/s13244-018-0639-9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[4] Kumar, Vaibhav &amp; L., M.. (2018). Deep Learning as a Frontier of Machine Learning: A Review. International Journal of Computer Applications. 182. 22-30. 10.5120/ijca2018917433.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[5]Alzubaidi, L., Zhang, J., Humaidi, A.J. et al. Review of deep learning: concepts, CNN architectures, challenges, applications, future directions. J Big Data 8, 53 (2021). https://doi.org/10.1186/s40537-021-00444-8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25cfaaf2359_2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64" name="Google Shape;464;g25cfaaf2359_2_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d0ebdfd2a_1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Video 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g25d0ebdfd2a_1_9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1103300" cy="333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What is a convolutional neural network (CNN)? [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https://youtu.be/K_BHmztRTpA?si=ZMw-jJv6NYZCwYcb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Tutorial (CNN) | How CNN Works | Deep Learning Tutorial | Simplilearn[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https://youtu.be/Jy9-aGMB_TE?si=Ob8qf05jDnoWBd7g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Simple explanation of convolutional neural network | Deep Learning Tutorial 23 (Tensorflow &amp; Python)[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https://youtu.be/zfiSAzpy9NM?si=qJ6vCc9cqpiDSAw7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g25d0ebdfd2a_1_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73" name="Google Shape;473;g25d0ebdfd2a_1_9"/>
          <p:cNvSpPr txBox="1"/>
          <p:nvPr/>
        </p:nvSpPr>
        <p:spPr>
          <a:xfrm>
            <a:off x="0" y="6167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25" y="3128475"/>
            <a:ext cx="5350301" cy="2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25" y="-11"/>
            <a:ext cx="5350299" cy="301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8350" y="0"/>
            <a:ext cx="6483650" cy="5944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82" name="Google Shape;482;p3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b72cba9a_0_17"/>
          <p:cNvSpPr txBox="1">
            <a:spLocks noGrp="1"/>
          </p:cNvSpPr>
          <p:nvPr>
            <p:ph type="title"/>
          </p:nvPr>
        </p:nvSpPr>
        <p:spPr>
          <a:xfrm>
            <a:off x="91667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Let’s learn more !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24db72cba9a_0_17"/>
          <p:cNvSpPr txBox="1"/>
          <p:nvPr/>
        </p:nvSpPr>
        <p:spPr>
          <a:xfrm>
            <a:off x="3204348" y="5579838"/>
            <a:ext cx="558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Recognizing birds with magnifying glass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https://openai.com/dall-e-3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24db72cba9a_0_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7" name="Google Shape;127;g24db72cba9a_0_17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24db72cba9a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88" y="1325700"/>
            <a:ext cx="7080367" cy="40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5ccbf1f7bf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927" y="1157725"/>
            <a:ext cx="6083000" cy="2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5ccbf1f7bf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800" y="3504772"/>
            <a:ext cx="6464199" cy="22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5ccbf1f7bf_1_21"/>
          <p:cNvSpPr txBox="1"/>
          <p:nvPr/>
        </p:nvSpPr>
        <p:spPr>
          <a:xfrm>
            <a:off x="971550" y="5745050"/>
            <a:ext cx="1024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identification in a bird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https://tinyurl.com/5n6r3xee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g25ccbf1f7bf_1_21"/>
          <p:cNvSpPr txBox="1"/>
          <p:nvPr/>
        </p:nvSpPr>
        <p:spPr>
          <a:xfrm>
            <a:off x="1588800" y="267925"/>
            <a:ext cx="90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Analysis : How do you identify a Swan ?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g25ccbf1f7bf_1_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9" name="Google Shape;139;g25ccbf1f7bf_1_21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5ccbf1f7bf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67" y="1210313"/>
            <a:ext cx="7511872" cy="44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5ccbf1f7bf_1_32"/>
          <p:cNvSpPr txBox="1"/>
          <p:nvPr/>
        </p:nvSpPr>
        <p:spPr>
          <a:xfrm>
            <a:off x="2684044" y="5753000"/>
            <a:ext cx="63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about those black swans!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https://tinyurl.com/5n6r3xe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e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25ccbf1f7bf_1_32"/>
          <p:cNvSpPr txBox="1"/>
          <p:nvPr/>
        </p:nvSpPr>
        <p:spPr>
          <a:xfrm>
            <a:off x="1634413" y="251275"/>
            <a:ext cx="8923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Analysis : How do you identify a Swan ?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25ccbf1f7bf_1_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9" name="Google Shape;149;g25ccbf1f7bf_1_32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5ccbf1f7bf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225" y="1309450"/>
            <a:ext cx="6130925" cy="42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5ccbf1f7bf_1_42"/>
          <p:cNvSpPr txBox="1"/>
          <p:nvPr/>
        </p:nvSpPr>
        <p:spPr>
          <a:xfrm>
            <a:off x="3730512" y="5628600"/>
            <a:ext cx="43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Worst-case scenarios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https://tinyurl.com/5n6r3xee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5ccbf1f7bf_1_42"/>
          <p:cNvSpPr txBox="1"/>
          <p:nvPr/>
        </p:nvSpPr>
        <p:spPr>
          <a:xfrm>
            <a:off x="1389900" y="252475"/>
            <a:ext cx="941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Analysis : How do you identify a Swan ?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25ccbf1f7bf_1_4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9" name="Google Shape;159;g25ccbf1f7bf_1_42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fd8e32f14_1_0"/>
          <p:cNvSpPr txBox="1">
            <a:spLocks noGrp="1"/>
          </p:cNvSpPr>
          <p:nvPr>
            <p:ph type="title"/>
          </p:nvPr>
        </p:nvSpPr>
        <p:spPr>
          <a:xfrm>
            <a:off x="350100" y="195250"/>
            <a:ext cx="10515600" cy="9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What is CNN? and Why CNN?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4fd8e32f14_1_0"/>
          <p:cNvSpPr txBox="1">
            <a:spLocks noGrp="1"/>
          </p:cNvSpPr>
          <p:nvPr>
            <p:ph type="body" idx="1"/>
          </p:nvPr>
        </p:nvSpPr>
        <p:spPr>
          <a:xfrm>
            <a:off x="675950" y="1134875"/>
            <a:ext cx="11516100" cy="224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Deep Neural Network with multiple Layers, processes data with grids i.e. Images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With other image processing algorithms, filters are typically created based on heuristics while CNN's can learn what characteristics in the filters are the most important.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Saves a lot of time on trial and error work since we don't need as many parameters.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Huge advantage 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Don’t need a lot of preprocessing of the images.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g24fd8e32f1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449" y="3294650"/>
            <a:ext cx="5686925" cy="24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4fd8e32f14_1_0"/>
          <p:cNvSpPr txBox="1"/>
          <p:nvPr/>
        </p:nvSpPr>
        <p:spPr>
          <a:xfrm>
            <a:off x="2073309" y="5750050"/>
            <a:ext cx="70692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CNN and its main layers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https://tinyurl.com/szpwhrpk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4fd8e32f14_1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0" name="Google Shape;170;g24fd8e32f14_1_0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bb67f51c5_0_39"/>
          <p:cNvSpPr txBox="1"/>
          <p:nvPr/>
        </p:nvSpPr>
        <p:spPr>
          <a:xfrm>
            <a:off x="340450" y="348100"/>
            <a:ext cx="5135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Representation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28bb67f51c5_0_39"/>
          <p:cNvSpPr txBox="1"/>
          <p:nvPr/>
        </p:nvSpPr>
        <p:spPr>
          <a:xfrm>
            <a:off x="683350" y="1141650"/>
            <a:ext cx="5507400" cy="4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Times New Roman"/>
              <a:buChar char="●"/>
            </a:pPr>
            <a:r>
              <a:rPr lang="en-US" sz="2400" b="1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Plane/Channels</a:t>
            </a: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Separate layers in images capturing specific information.</a:t>
            </a: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 RGB (Red, Blue and Green) image is a matrix of pixel values having 3 planes.</a:t>
            </a: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2424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Whereas a grayscale image is the same but it has a single plane.</a:t>
            </a:r>
            <a:endParaRPr sz="2400">
              <a:solidFill>
                <a:srgbClr val="24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8bb67f51c5_0_39"/>
          <p:cNvSpPr txBox="1"/>
          <p:nvPr/>
        </p:nvSpPr>
        <p:spPr>
          <a:xfrm>
            <a:off x="6722750" y="2785150"/>
            <a:ext cx="50022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Representation of an image -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https://tinyurl.com/yrw7zw8t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8bb67f51c5_0_39"/>
          <p:cNvPicPr preferRelativeResize="0"/>
          <p:nvPr/>
        </p:nvPicPr>
        <p:blipFill rotWithShape="1">
          <a:blip r:embed="rId4">
            <a:alphaModFix/>
          </a:blip>
          <a:srcRect l="3584" r="4739"/>
          <a:stretch/>
        </p:blipFill>
        <p:spPr>
          <a:xfrm>
            <a:off x="6722625" y="542400"/>
            <a:ext cx="5002249" cy="21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8bb67f51c5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850" y="3238062"/>
            <a:ext cx="5239802" cy="22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8bb67f51c5_0_39"/>
          <p:cNvSpPr txBox="1"/>
          <p:nvPr/>
        </p:nvSpPr>
        <p:spPr>
          <a:xfrm>
            <a:off x="6096000" y="5453900"/>
            <a:ext cx="6096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scale Representation of an image [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https://www.v7labs.com/blog/image-recognition-guide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28bb67f51c5_0_3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82" name="Google Shape;182;g28bb67f51c5_0_39"/>
          <p:cNvSpPr txBox="1"/>
          <p:nvPr/>
        </p:nvSpPr>
        <p:spPr>
          <a:xfrm>
            <a:off x="266875" y="6193750"/>
            <a:ext cx="162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Windsor Yellow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2051</Words>
  <Application>Microsoft Office PowerPoint</Application>
  <PresentationFormat>Widescreen</PresentationFormat>
  <Paragraphs>292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1_Office Theme</vt:lpstr>
      <vt:lpstr>PowerPoint Presentation</vt:lpstr>
      <vt:lpstr>PowerPoint Presentation</vt:lpstr>
      <vt:lpstr>PowerPoint Presentation</vt:lpstr>
      <vt:lpstr>Let’s learn more ! </vt:lpstr>
      <vt:lpstr>PowerPoint Presentation</vt:lpstr>
      <vt:lpstr>PowerPoint Presentation</vt:lpstr>
      <vt:lpstr>PowerPoint Presentation</vt:lpstr>
      <vt:lpstr>What is CNN? and Why CNN?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 used in Fully Connected Layer</vt:lpstr>
      <vt:lpstr>PowerPoint Presentation</vt:lpstr>
      <vt:lpstr>PowerPoint Presentation</vt:lpstr>
      <vt:lpstr>PowerPoint Presentation</vt:lpstr>
      <vt:lpstr>PowerPoint Presentation</vt:lpstr>
      <vt:lpstr>Applications of CNN</vt:lpstr>
      <vt:lpstr>Implementation of CNN</vt:lpstr>
      <vt:lpstr>Paper References</vt:lpstr>
      <vt:lpstr>Video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Altamash Yar</dc:creator>
  <cp:lastModifiedBy>Yasser Alginahi</cp:lastModifiedBy>
  <cp:revision>2</cp:revision>
  <dcterms:created xsi:type="dcterms:W3CDTF">2023-09-28T21:26:11Z</dcterms:created>
  <dcterms:modified xsi:type="dcterms:W3CDTF">2023-10-27T23:03:07Z</dcterms:modified>
</cp:coreProperties>
</file>